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3" r:id="rId1"/>
  </p:sldMasterIdLst>
  <p:notesMasterIdLst>
    <p:notesMasterId r:id="rId12"/>
  </p:notesMasterIdLst>
  <p:sldIdLst>
    <p:sldId id="256" r:id="rId2"/>
    <p:sldId id="259" r:id="rId3"/>
    <p:sldId id="289" r:id="rId4"/>
    <p:sldId id="290" r:id="rId5"/>
    <p:sldId id="292" r:id="rId6"/>
    <p:sldId id="293" r:id="rId7"/>
    <p:sldId id="303" r:id="rId8"/>
    <p:sldId id="296" r:id="rId9"/>
    <p:sldId id="305" r:id="rId10"/>
    <p:sldId id="30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Nunito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93"/>
    <a:srgbClr val="64A0FC"/>
    <a:srgbClr val="277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8912" autoAdjust="0"/>
  </p:normalViewPr>
  <p:slideViewPr>
    <p:cSldViewPr snapToGrid="0">
      <p:cViewPr varScale="1">
        <p:scale>
          <a:sx n="90" d="100"/>
          <a:sy n="90" d="100"/>
        </p:scale>
        <p:origin x="12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sframe.co.uk/en/resources/resource/477/Multiplication-Tables-Chec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3bc65d5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3bc65d5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/>
              <a:t>The test is designed to identify pupils who need support, not as a diagnostic tool to assess the times tables children struggle with. </a:t>
            </a:r>
          </a:p>
          <a:p>
            <a:pPr marL="158750" indent="0">
              <a:buNone/>
            </a:pPr>
            <a:endParaRPr lang="en-GB" dirty="0"/>
          </a:p>
          <a:p>
            <a:pPr marL="158750" indent="0">
              <a:buNone/>
            </a:pPr>
            <a:r>
              <a:rPr lang="en-GB" dirty="0"/>
              <a:t>https://www.gov.uk/government/collections/multiplication-tables-check 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Claire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25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It is up to individual schools to decide how the check is administered – some schools will administer individually while others will take small groups out or administer to the whole class.</a:t>
            </a:r>
          </a:p>
          <a:p>
            <a:pPr marL="457200" indent="-298450"/>
            <a:r>
              <a:rPr lang="en-GB" dirty="0"/>
              <a:t>A list of pupils who should not take the test can be found in the administration guidance of the MTC documentation. </a:t>
            </a:r>
          </a:p>
          <a:p>
            <a:pPr marL="457200" indent="-298450"/>
            <a:endParaRPr lang="en-GB" dirty="0"/>
          </a:p>
          <a:p>
            <a:pPr marL="158750" indent="0">
              <a:buNone/>
            </a:pPr>
            <a:r>
              <a:rPr lang="en-GB" dirty="0"/>
              <a:t>The documentation refers to a 3 week period but the government website (https://www.gov.uk/government/collections/multiplication-tables-check) clarifies that the final week (Monday 19</a:t>
            </a:r>
            <a:r>
              <a:rPr lang="en-GB" baseline="30000" dirty="0"/>
              <a:t>th</a:t>
            </a:r>
            <a:r>
              <a:rPr lang="en-GB" dirty="0"/>
              <a:t> to Friday 23</a:t>
            </a:r>
            <a:r>
              <a:rPr lang="en-GB" baseline="30000" dirty="0"/>
              <a:t>rd</a:t>
            </a:r>
            <a:r>
              <a:rPr lang="en-GB" dirty="0"/>
              <a:t> June) should be used for any pupils who were absent in the first 2 weeks or if the administration was delayed due to technical difficulties. 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Claire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9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Some children will be eligible for additional support (detailed in the next slide).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6 seconds per answer means that children must be able to read, recall and enter their response within that time.  Whatever is written in the answer box at the end of 6 seconds will be counted as the answer i.e. if the student intends to write 144 and only 14 is typed when the timer ends, their recorded answer is 14.  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dirty="0"/>
              <a:t>Children are allowed to practise before taking the check.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https://mathsframe.co.uk/en/resources/resource/477/Multiplication-Tables-Check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example showing how quick the questions are/ types of questions. 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ominika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4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Some questions will be repeated across different checks, but no more than 30% of questions will be repeated in any two checks. This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means that if the check gets interrupted and children need to re-start it, they will only have a minimal advantage.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During the check pupils may be able to restart if certain conditions are met (e.g. a fire alarm).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results will be sent to the schools when all the checks have been completed but it is then up to the school if they report the results or not.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won’t be questions from the 1 times tables (although they might be included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 the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practice questions).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There will be a maximum of 7 questions from the 2, 5 and 10 times tables.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is a focus on the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6, 7, 8, 9 and 12 times tables as they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the ‘most difficult’ multiplication tables.</a:t>
            </a:r>
          </a:p>
        </p:txBody>
      </p:sp>
    </p:spTree>
    <p:extLst>
      <p:ext uri="{BB962C8B-B14F-4D97-AF65-F5344CB8AC3E}">
        <p14:creationId xmlns:p14="http://schemas.microsoft.com/office/powerpoint/2010/main" val="279468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table shows the minimum/ maximum number of questions from each times table that will be asked. 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GB" dirty="0"/>
              <a:t>racy</a:t>
            </a:r>
          </a:p>
        </p:txBody>
      </p:sp>
    </p:spTree>
    <p:extLst>
      <p:ext uri="{BB962C8B-B14F-4D97-AF65-F5344CB8AC3E}">
        <p14:creationId xmlns:p14="http://schemas.microsoft.com/office/powerpoint/2010/main" val="1981390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/>
              <a:t>Games to try:</a:t>
            </a:r>
          </a:p>
          <a:p>
            <a:pPr marL="457200" indent="-298450"/>
            <a:r>
              <a:rPr lang="en-GB" dirty="0">
                <a:solidFill>
                  <a:schemeClr val="tx1"/>
                </a:solidFill>
                <a:latin typeface="+mn-lt"/>
              </a:rPr>
              <a:t>Climb the stairs counting in multiples</a:t>
            </a:r>
          </a:p>
          <a:p>
            <a:pPr marL="457200" indent="-298450"/>
            <a:r>
              <a:rPr lang="en-GB" dirty="0">
                <a:solidFill>
                  <a:schemeClr val="tx1"/>
                </a:solidFill>
                <a:latin typeface="+mn-lt"/>
              </a:rPr>
              <a:t>Play time tables games verbally.</a:t>
            </a:r>
          </a:p>
          <a:p>
            <a:pPr marL="457200" indent="-298450"/>
            <a:r>
              <a:rPr lang="en-GB" dirty="0">
                <a:solidFill>
                  <a:schemeClr val="tx1"/>
                </a:solidFill>
                <a:latin typeface="+mn-lt"/>
              </a:rPr>
              <a:t>Listen and sing along to times tables songs.</a:t>
            </a:r>
          </a:p>
          <a:p>
            <a:pPr marL="457200" indent="-298450"/>
            <a:r>
              <a:rPr lang="en-GB" dirty="0">
                <a:solidFill>
                  <a:schemeClr val="tx1"/>
                </a:solidFill>
                <a:latin typeface="+mn-lt"/>
              </a:rPr>
              <a:t>Take it in turns to say times tables in funny voices. </a:t>
            </a:r>
          </a:p>
          <a:p>
            <a:pPr marL="457200" indent="-298450"/>
            <a:r>
              <a:rPr lang="en-GB" dirty="0">
                <a:solidFill>
                  <a:schemeClr val="tx1"/>
                </a:solidFill>
                <a:latin typeface="+mn-lt"/>
              </a:rPr>
              <a:t>Play maths games online. </a:t>
            </a:r>
          </a:p>
          <a:p>
            <a:pPr marL="457200" indent="-298450"/>
            <a:endParaRPr lang="en-US" dirty="0">
              <a:solidFill>
                <a:schemeClr val="tx1"/>
              </a:solidFill>
              <a:latin typeface="+mn-lt"/>
            </a:endParaRPr>
          </a:p>
          <a:p>
            <a:pPr marL="457200" indent="-298450"/>
            <a:r>
              <a:rPr lang="en-US" dirty="0">
                <a:solidFill>
                  <a:schemeClr val="tx1"/>
                </a:solidFill>
                <a:latin typeface="+mn-lt"/>
              </a:rPr>
              <a:t>T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racy</a:t>
            </a:r>
          </a:p>
        </p:txBody>
      </p:sp>
    </p:spTree>
    <p:extLst>
      <p:ext uri="{BB962C8B-B14F-4D97-AF65-F5344CB8AC3E}">
        <p14:creationId xmlns:p14="http://schemas.microsoft.com/office/powerpoint/2010/main" val="4027519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Claire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56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994B-AD0E-4092-BD8E-D02DD8F10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1D8A5-E4E0-43FF-829C-F22ED2F37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710D8-ABE7-4E83-8C6A-106E5D8C4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9C5C-98C1-4871-95C5-A173EC47A8B4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2F649-EEB9-4DF9-B5CA-E244326A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3549-064D-49D5-818F-4D02F274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63799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34106-2A62-4693-90ED-783CA713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CA848-8D4B-4884-8395-A79D83781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59FC5-8FF7-46F5-9C6D-B5980026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9C5C-98C1-4871-95C5-A173EC47A8B4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44BEB-40EC-4537-A523-6E216217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4C450-0208-41DE-93AF-A464DF96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774227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E4B626-517D-42DC-BBAD-0C7D4E363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F72B5-DB1E-4D5C-B6D5-6277E808D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4684F-4A80-463E-BAF1-1055D647E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9C5C-98C1-4871-95C5-A173EC47A8B4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A3E85-A3F8-472F-B9B9-232AF631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B4132-A874-4D12-A39F-B6E8EC80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505810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+mn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923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 sz="1600">
                <a:solidFill>
                  <a:schemeClr val="tx1"/>
                </a:solidFill>
                <a:latin typeface="+mn-lt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 dirty="0"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+mn-lt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637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9EDB2-D86F-40B6-8926-B5745C78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CE69E-923D-4074-AC87-9A4D27F3A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653F-7582-44C7-A60C-23D277A6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9C5C-98C1-4871-95C5-A173EC47A8B4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31D03-24EB-4A96-90BD-5974911B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23DAF-CD45-4B4A-8A72-83AC2E9A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605440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7614-E30C-4B5C-8591-EBD7016EF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2E10F-0F15-45DB-9B70-68ACAF466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9F15F-ABC5-4C14-800F-CEAFA6ED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9C5C-98C1-4871-95C5-A173EC47A8B4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DB870-0C64-471B-89DE-7C9636C7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D8169-1FDD-448B-A7FC-0DC935B0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828608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5B88-3AD4-44D4-A7B3-E8B8C91F3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0E1EE-1BC6-42DC-B046-C406C5F89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5731F-ABDD-454E-A0DC-8277E3E80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51252-6052-4835-A635-0DF8B7B67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9C5C-98C1-4871-95C5-A173EC47A8B4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98158-E456-4F60-83AB-2B029557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D25F3-8EAF-4585-A7C8-1F53AD8D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66963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16E56-1D12-44CD-A0AD-9314F3AF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E5178-8BE1-46A2-ABD0-B860C123B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5F1D-05F0-4F2C-8EAF-6E6022382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9F269-7764-4225-9396-ECE01EED6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6E8E5F-5004-45BF-AFA6-79617C14F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2B380-60E7-475F-8715-BA03896D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9C5C-98C1-4871-95C5-A173EC47A8B4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FA325-54A8-4A4C-A3CF-A3FE6CFA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8A54BB-65DA-45A8-BF7F-B9DB2714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56887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2FAF-AD5F-4186-AE4A-0EC49637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A5547-0BE0-4BA3-BBD5-BBE952A2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9C5C-98C1-4871-95C5-A173EC47A8B4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3E5FC-970B-4ACC-8A9A-3C56C943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B104D-69AB-478F-A524-207FE2BB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709554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3FCA4-19F9-4418-A2A2-EE3BAE50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9C5C-98C1-4871-95C5-A173EC47A8B4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C00760-39D5-4FAF-8D8B-22143515A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B24F2-945C-4BD4-859B-FFEC32C6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427204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F52D-13A0-4F7A-B2C6-53B757BB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9EB58-9C81-4459-BDBC-D31CB34BC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60D67-C547-4824-8618-A2FD21BCD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F7E60-D3E1-41D7-ADD3-FE963490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9C5C-98C1-4871-95C5-A173EC47A8B4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5C7EC-7BC5-4BB0-BA2C-3008464C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0AEB8-B523-40E3-BA01-380AFE3D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87089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0EA5-D600-4916-B173-D74455D3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504F72-1D5F-425B-936C-AD934C4AD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CD231-7A01-4BA3-8F10-74AC13EAF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D0C2A-2B82-49EB-BE71-658A4DEB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9C5C-98C1-4871-95C5-A173EC47A8B4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26190-0C86-4884-836B-B9F535A4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9E358-C2F5-43BF-821F-730438AC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29830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9967C1-A1E3-4F23-9F41-E98551B7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D43D6-7850-46D7-971A-18ED66622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961EE-855C-44C2-81CC-05F70185D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9C5C-98C1-4871-95C5-A173EC47A8B4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9A653-D238-4E21-9721-83416DE21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9ED4E-8E02-4465-914F-0EEA31DE8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540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ctrTitle"/>
          </p:nvPr>
        </p:nvSpPr>
        <p:spPr>
          <a:xfrm>
            <a:off x="311700" y="3055699"/>
            <a:ext cx="8520600" cy="11162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Year 4 Multiplication Tables Check 2024 presentation for parents and carers</a:t>
            </a:r>
            <a:endParaRPr sz="3200" dirty="0">
              <a:solidFill>
                <a:schemeClr val="bg1"/>
              </a:solidFill>
              <a:latin typeface="+mj-l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id="1026" name="Picture 2" descr="https://www.ashford-park.surrey.sch.uk/_site/images/design/logo.png">
            <a:extLst>
              <a:ext uri="{FF2B5EF4-FFF2-40B4-BE49-F238E27FC236}">
                <a16:creationId xmlns:a16="http://schemas.microsoft.com/office/drawing/2014/main" id="{68E5EC80-CB5C-4CFD-B6A7-5DE7AC51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78" y="575733"/>
            <a:ext cx="1720073" cy="18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01BF-95F7-4711-ADAD-D87DAB95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further questions?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2D5A2-7C7A-439E-962F-E68E196E9B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1026" name="Picture 2" descr="Question mark - Free shapes and symbols icons">
            <a:extLst>
              <a:ext uri="{FF2B5EF4-FFF2-40B4-BE49-F238E27FC236}">
                <a16:creationId xmlns:a16="http://schemas.microsoft.com/office/drawing/2014/main" id="{8CE91D66-2B72-4237-95F8-9FDDE4E14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43" y="483895"/>
            <a:ext cx="4175710" cy="41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ashford-park.surrey.sch.uk/_site/images/design/logo.png">
            <a:extLst>
              <a:ext uri="{FF2B5EF4-FFF2-40B4-BE49-F238E27FC236}">
                <a16:creationId xmlns:a16="http://schemas.microsoft.com/office/drawing/2014/main" id="{1EB8D03E-625B-447C-80C0-E12FB696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2" y="4446177"/>
            <a:ext cx="577055" cy="6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8D09-8212-4940-A569-83B8A855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information about multiplication tables check (MTC)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03980-1C0A-42FB-A6A8-22E664322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39302"/>
            <a:ext cx="8520600" cy="4033589"/>
          </a:xfrm>
        </p:spPr>
        <p:txBody>
          <a:bodyPr/>
          <a:lstStyle/>
          <a:p>
            <a:r>
              <a:rPr lang="en-GB" dirty="0"/>
              <a:t>The MTC determines if Year 4 children can </a:t>
            </a:r>
            <a:r>
              <a:rPr lang="en-GB" dirty="0">
                <a:solidFill>
                  <a:srgbClr val="283593"/>
                </a:solidFill>
              </a:rPr>
              <a:t>fluently</a:t>
            </a:r>
            <a:r>
              <a:rPr lang="en-GB" dirty="0"/>
              <a:t> recall their multiplication tables.</a:t>
            </a:r>
          </a:p>
          <a:p>
            <a:endParaRPr lang="en-GB" dirty="0"/>
          </a:p>
          <a:p>
            <a:r>
              <a:rPr lang="en-GB" dirty="0">
                <a:solidFill>
                  <a:srgbClr val="000000"/>
                </a:solidFill>
              </a:rPr>
              <a:t>They are designed to help schools identify which children require more support to learn their times tables. 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There is no ‘pass’ rate or threshold which means that, unlike the Phonics Screening Check, children will not be expected to re-sit the check. 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The Department for Education (DfE) will create a report about the overall results across all schools in England, not individual schools.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3E430-207B-4F9B-B8E8-7F55E45BB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pic>
        <p:nvPicPr>
          <p:cNvPr id="5" name="Picture 2" descr="https://www.ashford-park.surrey.sch.uk/_site/images/design/logo.png">
            <a:extLst>
              <a:ext uri="{FF2B5EF4-FFF2-40B4-BE49-F238E27FC236}">
                <a16:creationId xmlns:a16="http://schemas.microsoft.com/office/drawing/2014/main" id="{780CA6DE-661E-4A98-AE1A-35A3DB81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2" y="4446177"/>
            <a:ext cx="577055" cy="6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A84A-AE0A-48C3-A1D5-5165BEB0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the check will take place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9E284-7B55-409E-A8B0-537F307CC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will be a </a:t>
            </a:r>
            <a:r>
              <a:rPr lang="en-GB" dirty="0">
                <a:solidFill>
                  <a:srgbClr val="283593"/>
                </a:solidFill>
              </a:rPr>
              <a:t>2 week window </a:t>
            </a:r>
            <a:r>
              <a:rPr lang="en-GB" dirty="0"/>
              <a:t>from </a:t>
            </a:r>
            <a:r>
              <a:rPr lang="en-GB" dirty="0">
                <a:solidFill>
                  <a:srgbClr val="283593"/>
                </a:solidFill>
              </a:rPr>
              <a:t>Monday 4</a:t>
            </a:r>
            <a:r>
              <a:rPr lang="en-GB" baseline="30000" dirty="0">
                <a:solidFill>
                  <a:srgbClr val="283593"/>
                </a:solidFill>
              </a:rPr>
              <a:t>th</a:t>
            </a:r>
            <a:r>
              <a:rPr lang="en-GB" dirty="0">
                <a:solidFill>
                  <a:srgbClr val="283593"/>
                </a:solidFill>
              </a:rPr>
              <a:t> June 2024 </a:t>
            </a:r>
            <a:r>
              <a:rPr lang="en-GB" dirty="0"/>
              <a:t>for schools to administer the check. </a:t>
            </a:r>
          </a:p>
          <a:p>
            <a:endParaRPr lang="en-GB" dirty="0"/>
          </a:p>
          <a:p>
            <a:r>
              <a:rPr lang="en-GB" dirty="0"/>
              <a:t>There is </a:t>
            </a:r>
            <a:r>
              <a:rPr lang="en-GB" dirty="0">
                <a:solidFill>
                  <a:srgbClr val="283593"/>
                </a:solidFill>
              </a:rPr>
              <a:t>no set day </a:t>
            </a:r>
            <a:r>
              <a:rPr lang="en-GB" dirty="0"/>
              <a:t>to administer the check and children are not expected to take the check at the same time. </a:t>
            </a:r>
          </a:p>
          <a:p>
            <a:endParaRPr lang="en-GB" dirty="0"/>
          </a:p>
          <a:p>
            <a:r>
              <a:rPr lang="en-GB" dirty="0"/>
              <a:t>All eligible Year 4 children in England will be required to take the check.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4104A-9CEA-4A8A-9820-7E760A0A5B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pic>
        <p:nvPicPr>
          <p:cNvPr id="5" name="Picture 2" descr="https://www.ashford-park.surrey.sch.uk/_site/images/design/logo.png">
            <a:extLst>
              <a:ext uri="{FF2B5EF4-FFF2-40B4-BE49-F238E27FC236}">
                <a16:creationId xmlns:a16="http://schemas.microsoft.com/office/drawing/2014/main" id="{C220F6B5-732F-4DE4-9D7D-55051E56E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2" y="4446177"/>
            <a:ext cx="577055" cy="6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F83F2-FA36-4DFD-B621-2C98558B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check is carried 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13669-280A-4D81-A4BF-82E5D42C2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check will be </a:t>
            </a:r>
            <a:r>
              <a:rPr lang="en-GB" dirty="0">
                <a:solidFill>
                  <a:srgbClr val="283593"/>
                </a:solidFill>
              </a:rPr>
              <a:t>fully digital.</a:t>
            </a:r>
          </a:p>
          <a:p>
            <a:endParaRPr lang="en-GB" dirty="0"/>
          </a:p>
          <a:p>
            <a:r>
              <a:rPr lang="en-GB" dirty="0"/>
              <a:t>Answers will be entered using a keyboard, by pressing digits using a mouse or using an on-screen number pad.</a:t>
            </a:r>
          </a:p>
          <a:p>
            <a:endParaRPr lang="en-GB" dirty="0"/>
          </a:p>
          <a:p>
            <a:r>
              <a:rPr lang="en-GB" dirty="0"/>
              <a:t>Usually, the check will take less than </a:t>
            </a:r>
            <a:r>
              <a:rPr lang="en-GB" dirty="0">
                <a:solidFill>
                  <a:srgbClr val="283593"/>
                </a:solidFill>
              </a:rPr>
              <a:t>5 minutes </a:t>
            </a:r>
            <a:r>
              <a:rPr lang="en-GB" dirty="0"/>
              <a:t>for each child. </a:t>
            </a:r>
          </a:p>
          <a:p>
            <a:endParaRPr lang="en-GB" dirty="0"/>
          </a:p>
          <a:p>
            <a:r>
              <a:rPr lang="en-GB" dirty="0"/>
              <a:t>The children will have </a:t>
            </a:r>
            <a:r>
              <a:rPr lang="en-GB" dirty="0">
                <a:solidFill>
                  <a:srgbClr val="283593"/>
                </a:solidFill>
              </a:rPr>
              <a:t>6 seconds </a:t>
            </a:r>
            <a:r>
              <a:rPr lang="en-GB" dirty="0"/>
              <a:t>from the time the question appears to input their answer. </a:t>
            </a:r>
          </a:p>
          <a:p>
            <a:endParaRPr lang="en-GB" dirty="0"/>
          </a:p>
          <a:p>
            <a:r>
              <a:rPr lang="en-GB" dirty="0"/>
              <a:t>There will be a total of </a:t>
            </a:r>
            <a:r>
              <a:rPr lang="en-GB" dirty="0">
                <a:solidFill>
                  <a:srgbClr val="283593"/>
                </a:solidFill>
              </a:rPr>
              <a:t>25 questions </a:t>
            </a:r>
            <a:r>
              <a:rPr lang="en-GB" dirty="0"/>
              <a:t>with a </a:t>
            </a:r>
            <a:r>
              <a:rPr lang="en-GB" dirty="0">
                <a:solidFill>
                  <a:srgbClr val="283593"/>
                </a:solidFill>
              </a:rPr>
              <a:t>3 second pause </a:t>
            </a:r>
            <a:r>
              <a:rPr lang="en-GB" dirty="0"/>
              <a:t>in-between questions. </a:t>
            </a:r>
          </a:p>
          <a:p>
            <a:endParaRPr lang="en-GB" dirty="0"/>
          </a:p>
          <a:p>
            <a:r>
              <a:rPr lang="en-GB" dirty="0"/>
              <a:t>There will be </a:t>
            </a:r>
            <a:r>
              <a:rPr lang="en-GB" dirty="0">
                <a:solidFill>
                  <a:srgbClr val="283593"/>
                </a:solidFill>
              </a:rPr>
              <a:t>3 practice questions</a:t>
            </a:r>
            <a:r>
              <a:rPr lang="en-GB" dirty="0"/>
              <a:t> before the check begins.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290D9-9723-4BAF-8892-D79978FE90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pic>
        <p:nvPicPr>
          <p:cNvPr id="5" name="Picture 2" descr="https://www.ashford-park.surrey.sch.uk/_site/images/design/logo.png">
            <a:extLst>
              <a:ext uri="{FF2B5EF4-FFF2-40B4-BE49-F238E27FC236}">
                <a16:creationId xmlns:a16="http://schemas.microsoft.com/office/drawing/2014/main" id="{BCE038EC-81D3-475A-A05E-5A2CCA8B3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2" y="4446177"/>
            <a:ext cx="577055" cy="6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645C-1A8E-4545-B5E3-0D35AB70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check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8827C-A97D-4A89-A652-1141303DD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child will be </a:t>
            </a:r>
            <a:r>
              <a:rPr lang="en-GB" dirty="0">
                <a:solidFill>
                  <a:srgbClr val="283593"/>
                </a:solidFill>
              </a:rPr>
              <a:t>randomly assigned </a:t>
            </a:r>
            <a:r>
              <a:rPr lang="en-GB" dirty="0"/>
              <a:t>a set of questions</a:t>
            </a:r>
          </a:p>
          <a:p>
            <a:endParaRPr lang="en-GB" dirty="0"/>
          </a:p>
          <a:p>
            <a:r>
              <a:rPr lang="en-GB" dirty="0"/>
              <a:t>There will only be </a:t>
            </a:r>
            <a:r>
              <a:rPr lang="en-GB" dirty="0">
                <a:solidFill>
                  <a:srgbClr val="283593"/>
                </a:solidFill>
              </a:rPr>
              <a:t>multiplication</a:t>
            </a:r>
            <a:r>
              <a:rPr lang="en-GB" dirty="0"/>
              <a:t> questions in the check, not division facts. </a:t>
            </a:r>
          </a:p>
          <a:p>
            <a:endParaRPr lang="en-GB" dirty="0"/>
          </a:p>
          <a:p>
            <a:r>
              <a:rPr lang="en-GB" dirty="0"/>
              <a:t>The 6, 7, 8, 9 and 12 times tables are </a:t>
            </a:r>
            <a:r>
              <a:rPr lang="en-GB" dirty="0">
                <a:solidFill>
                  <a:srgbClr val="283593"/>
                </a:solidFill>
              </a:rPr>
              <a:t>more likely </a:t>
            </a:r>
            <a:r>
              <a:rPr lang="en-GB" dirty="0"/>
              <a:t>to be asked. </a:t>
            </a:r>
          </a:p>
          <a:p>
            <a:endParaRPr lang="en-GB" dirty="0"/>
          </a:p>
          <a:p>
            <a:r>
              <a:rPr lang="en-GB" dirty="0"/>
              <a:t>Reversal of questions (e.g. 8 x 6 and 6 x 8) will not be asked in the same check. </a:t>
            </a:r>
          </a:p>
          <a:p>
            <a:endParaRPr lang="en-GB" dirty="0"/>
          </a:p>
          <a:p>
            <a:r>
              <a:rPr lang="en-GB" dirty="0"/>
              <a:t>Children will not see their individual results when they complete the check.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0E41-AD23-4E51-83E7-C36BC23F07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pic>
        <p:nvPicPr>
          <p:cNvPr id="5" name="Picture 2" descr="https://www.ashford-park.surrey.sch.uk/_site/images/design/logo.png">
            <a:extLst>
              <a:ext uri="{FF2B5EF4-FFF2-40B4-BE49-F238E27FC236}">
                <a16:creationId xmlns:a16="http://schemas.microsoft.com/office/drawing/2014/main" id="{3A410BF7-3164-4AE2-9E80-655B5559C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2" y="4446177"/>
            <a:ext cx="577055" cy="6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7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8A55-DF60-4178-8CFB-91304C20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 about the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784D9-6E2C-448F-9E26-E89CF355E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39303"/>
            <a:ext cx="8520600" cy="915326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The Standards and Testing Agency (STA) state that they are classifying the multiplication tables by the first number in the question. For example, 8 x 3 would fall within the 8 times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01AEB-E7A3-4522-A560-AB191DD3E1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pic>
        <p:nvPicPr>
          <p:cNvPr id="5" name="Picture 2" descr="2018 Times Tables and Multiplciation Check Table">
            <a:extLst>
              <a:ext uri="{FF2B5EF4-FFF2-40B4-BE49-F238E27FC236}">
                <a16:creationId xmlns:a16="http://schemas.microsoft.com/office/drawing/2014/main" id="{9186064E-7386-4D37-8C83-88225406A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r="29270" b="5548"/>
          <a:stretch/>
        </p:blipFill>
        <p:spPr bwMode="auto">
          <a:xfrm>
            <a:off x="2786972" y="1713178"/>
            <a:ext cx="3570055" cy="32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ashford-park.surrey.sch.uk/_site/images/design/logo.png">
            <a:extLst>
              <a:ext uri="{FF2B5EF4-FFF2-40B4-BE49-F238E27FC236}">
                <a16:creationId xmlns:a16="http://schemas.microsoft.com/office/drawing/2014/main" id="{A1028526-D225-4C44-A133-AD1D1739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2" y="4446177"/>
            <a:ext cx="577055" cy="6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2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0585-3A52-4807-99CA-3D27B4E2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best to prepare your child for the check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67E56-F426-4278-A0D4-FFF762DCD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39302"/>
            <a:ext cx="8520600" cy="3923915"/>
          </a:xfrm>
        </p:spPr>
        <p:txBody>
          <a:bodyPr/>
          <a:lstStyle/>
          <a:p>
            <a:r>
              <a:rPr lang="en-GB" dirty="0"/>
              <a:t>Remind them that the check should last no more than </a:t>
            </a:r>
            <a:r>
              <a:rPr lang="en-GB" dirty="0">
                <a:solidFill>
                  <a:srgbClr val="283593"/>
                </a:solidFill>
              </a:rPr>
              <a:t>5 minutes.</a:t>
            </a:r>
          </a:p>
          <a:p>
            <a:endParaRPr lang="en-GB" dirty="0"/>
          </a:p>
          <a:p>
            <a:r>
              <a:rPr lang="en-GB" dirty="0"/>
              <a:t>If you want to go over times tables, make them fun.</a:t>
            </a:r>
          </a:p>
          <a:p>
            <a:endParaRPr lang="en-GB" dirty="0"/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If you have any concerns, talk to your child’s teacher. 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Nunito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If your child has any concerns, encourage them to talk to a trusted adult (for example, yourself, their teacher).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  <a:tabLst/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4E921-B44C-4A0D-81C0-F1CF77A5B8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pic>
        <p:nvPicPr>
          <p:cNvPr id="5" name="Picture 2" descr="https://www.ashford-park.surrey.sch.uk/_site/images/design/logo.png">
            <a:extLst>
              <a:ext uri="{FF2B5EF4-FFF2-40B4-BE49-F238E27FC236}">
                <a16:creationId xmlns:a16="http://schemas.microsoft.com/office/drawing/2014/main" id="{20ABB839-7E9E-4F1D-A9E8-53589F87A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2" y="4446177"/>
            <a:ext cx="577055" cy="6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A591C-687D-4637-8FB3-2E544D07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to support times table knowledge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156D5-41E0-44B1-BED4-A96BEEB57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D3B26-A978-4936-BCF3-671CCDD3B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5" t="17247" r="5659" b="26225"/>
          <a:stretch/>
        </p:blipFill>
        <p:spPr>
          <a:xfrm>
            <a:off x="217850" y="674111"/>
            <a:ext cx="5212974" cy="2454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9849B1-B8C1-4251-A1AA-21D5D06314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01" t="14815" r="8658" b="29045"/>
          <a:stretch/>
        </p:blipFill>
        <p:spPr>
          <a:xfrm>
            <a:off x="4243138" y="2818692"/>
            <a:ext cx="4329230" cy="2117558"/>
          </a:xfrm>
          <a:prstGeom prst="rect">
            <a:avLst/>
          </a:prstGeom>
        </p:spPr>
      </p:pic>
      <p:pic>
        <p:nvPicPr>
          <p:cNvPr id="7" name="Picture 2" descr="https://www.ashford-park.surrey.sch.uk/_site/images/design/logo.png">
            <a:extLst>
              <a:ext uri="{FF2B5EF4-FFF2-40B4-BE49-F238E27FC236}">
                <a16:creationId xmlns:a16="http://schemas.microsoft.com/office/drawing/2014/main" id="{5167129E-CB10-4A9E-A92F-2EEC5D093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2" y="4446177"/>
            <a:ext cx="577055" cy="6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1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CCCAB-A88D-4FF5-8B82-48BFD47E85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F6935E-2EA9-4734-96AA-CB117E0B7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3" t="16841" r="6453" b="29981"/>
          <a:stretch/>
        </p:blipFill>
        <p:spPr>
          <a:xfrm>
            <a:off x="136358" y="136359"/>
            <a:ext cx="4584068" cy="198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0E583E-0FC7-481C-8341-049651347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6" t="21521" r="5130" b="31696"/>
          <a:stretch/>
        </p:blipFill>
        <p:spPr>
          <a:xfrm>
            <a:off x="4558366" y="1452512"/>
            <a:ext cx="4449276" cy="1691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B0A945-CF08-47D8-B4DE-49D36BD9E3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53" t="19337" r="9430" b="18909"/>
          <a:stretch/>
        </p:blipFill>
        <p:spPr>
          <a:xfrm>
            <a:off x="766010" y="3041500"/>
            <a:ext cx="3324763" cy="1818517"/>
          </a:xfrm>
          <a:prstGeom prst="rect">
            <a:avLst/>
          </a:prstGeom>
        </p:spPr>
      </p:pic>
      <p:pic>
        <p:nvPicPr>
          <p:cNvPr id="7" name="Picture 2" descr="https://www.ashford-park.surrey.sch.uk/_site/images/design/logo.png">
            <a:extLst>
              <a:ext uri="{FF2B5EF4-FFF2-40B4-BE49-F238E27FC236}">
                <a16:creationId xmlns:a16="http://schemas.microsoft.com/office/drawing/2014/main" id="{971B3CEC-2BB2-4CFA-9C1F-81636BBD5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2" y="4446177"/>
            <a:ext cx="577055" cy="6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66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997</Words>
  <Application>Microsoft Office PowerPoint</Application>
  <PresentationFormat>On-screen Show (16:9)</PresentationFormat>
  <Paragraphs>93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Nunito</vt:lpstr>
      <vt:lpstr>Calibri Light</vt:lpstr>
      <vt:lpstr>Nunito Sans Light</vt:lpstr>
      <vt:lpstr>Arial</vt:lpstr>
      <vt:lpstr>Calibri</vt:lpstr>
      <vt:lpstr>Office Theme</vt:lpstr>
      <vt:lpstr>Year 4 Multiplication Tables Check 2024 presentation for parents and carers</vt:lpstr>
      <vt:lpstr>Important information about multiplication tables check (MTC)</vt:lpstr>
      <vt:lpstr>When the check will take place</vt:lpstr>
      <vt:lpstr>How the check is carried out</vt:lpstr>
      <vt:lpstr>The check questions</vt:lpstr>
      <vt:lpstr>More information about the questions</vt:lpstr>
      <vt:lpstr>How best to prepare your child for the check</vt:lpstr>
      <vt:lpstr>Ways to support times table knowledge </vt:lpstr>
      <vt:lpstr>PowerPoint Presentation</vt:lpstr>
      <vt:lpstr>Any further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SATs 2022 Presentation for Parents, Carers &amp; Guardians</dc:title>
  <dc:creator>Hannah Searle - Work</dc:creator>
  <cp:lastModifiedBy>Lucy Allen</cp:lastModifiedBy>
  <cp:revision>32</cp:revision>
  <dcterms:modified xsi:type="dcterms:W3CDTF">2023-11-15T12:21:30Z</dcterms:modified>
</cp:coreProperties>
</file>