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9"/>
  </p:notesMasterIdLst>
  <p:sldIdLst>
    <p:sldId id="256" r:id="rId5"/>
    <p:sldId id="257" r:id="rId6"/>
    <p:sldId id="258" r:id="rId7"/>
    <p:sldId id="260" r:id="rId8"/>
  </p:sldIdLst>
  <p:sldSz cx="7559675" cy="10691813"/>
  <p:notesSz cx="6858000" cy="9144000"/>
  <p:embeddedFontLst>
    <p:embeddedFont>
      <p:font typeface="ABeeZee" panose="020B0604020202020204" charset="0"/>
      <p:regular r:id="rId10"/>
      <p:italic r:id="rId1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D4EC5D1-C280-4A35-8AD5-D3DE67D3A852}">
  <a:tblStyle styleId="{FD4EC5D1-C280-4A35-8AD5-D3DE67D3A852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3108" y="90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2.fntdata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font" Target="fonts/font1.fntdata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123aa61f493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123aa61f493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123aa61f493_0_1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123aa61f493_0_1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123aa61f493_0_2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123aa61f493_0_2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hyperlink" Target="https://www.littlewandlelettersandsounds.org.uk/resources/for-parents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hyperlink" Target="https://www.littlewandlelettersandsounds.org.uk/resources/for-parents/" TargetMode="Externa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hyperlink" Target="https://www.littlewandlelettersandsounds.org.uk/resources/for-parents/" TargetMode="Externa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/>
        </p:nvGraphicFramePr>
        <p:xfrm>
          <a:off x="314300" y="293000"/>
          <a:ext cx="6908550" cy="1432500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3 - </a:t>
                      </a: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2 Week 1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phonemes</a:t>
                      </a: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6" name="Google Shape;56;p13"/>
          <p:cNvSpPr txBox="1"/>
          <p:nvPr/>
        </p:nvSpPr>
        <p:spPr>
          <a:xfrm>
            <a:off x="219075" y="18573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57" name="Google Shape;57;p13"/>
          <p:cNvGraphicFramePr/>
          <p:nvPr/>
        </p:nvGraphicFramePr>
        <p:xfrm>
          <a:off x="314300" y="2693300"/>
          <a:ext cx="6908600" cy="2733350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43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63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4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4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4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4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63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4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4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4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4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63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0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40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4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4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4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8" name="Google Shape;58;p13"/>
          <p:cNvGraphicFramePr/>
          <p:nvPr/>
        </p:nvGraphicFramePr>
        <p:xfrm>
          <a:off x="314275" y="5546025"/>
          <a:ext cx="6908600" cy="1864710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23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tail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deep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fight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load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food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hard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born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surf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foot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town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boil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hear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9" name="Google Shape;59;p13"/>
          <p:cNvGraphicFramePr/>
          <p:nvPr/>
        </p:nvGraphicFramePr>
        <p:xfrm>
          <a:off x="314275" y="7527225"/>
          <a:ext cx="6908600" cy="1773270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man has a long boat.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 has buckets of carrots.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night is dark.</a:t>
                      </a:r>
                      <a:endParaRPr sz="1800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cat has a curl in his tail.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put the rabbit down on the carpet.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60" name="Google Shape;60;p13"/>
          <p:cNvGraphicFramePr/>
          <p:nvPr/>
        </p:nvGraphicFramePr>
        <p:xfrm>
          <a:off x="314275" y="9432225"/>
          <a:ext cx="6908700" cy="712400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1151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2475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his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73699F86-5ABE-4DC3-A17D-311D1B26BF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3553" y="460562"/>
            <a:ext cx="1079086" cy="10973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5" name="Google Shape;65;p14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55245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4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3 -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2 Week 2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phonemes / Double letters / Longer words</a:t>
                      </a:r>
                      <a:endParaRPr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7" name="Google Shape;67;p14"/>
          <p:cNvGraphicFramePr/>
          <p:nvPr/>
        </p:nvGraphicFramePr>
        <p:xfrm>
          <a:off x="314275" y="5546025"/>
          <a:ext cx="6908600" cy="2352360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23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bigger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chair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fair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rubber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shimmer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butter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supper</a:t>
                      </a: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chatter</a:t>
                      </a: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muffin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mutter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buzzer</a:t>
                      </a: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cannot</a:t>
                      </a: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laptop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seven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fantastic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comic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68" name="Google Shape;68;p14"/>
          <p:cNvGraphicFramePr/>
          <p:nvPr/>
        </p:nvGraphicFramePr>
        <p:xfrm>
          <a:off x="314275" y="7984425"/>
          <a:ext cx="6908600" cy="1316100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This pink chair is bigger than the red chair.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feed the chicken and rabbit supper.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69" name="Google Shape;69;p14"/>
          <p:cNvGraphicFramePr/>
          <p:nvPr/>
        </p:nvGraphicFramePr>
        <p:xfrm>
          <a:off x="314275" y="9432225"/>
          <a:ext cx="6908400" cy="889400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17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and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of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0" name="Google Shape;70;p14"/>
          <p:cNvGraphicFramePr/>
          <p:nvPr/>
        </p:nvGraphicFramePr>
        <p:xfrm>
          <a:off x="303375" y="2640750"/>
          <a:ext cx="6908400" cy="2820850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863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565575">
                <a:tc gridSpan="8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33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dd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ladder</a:t>
                      </a:r>
                      <a:endParaRPr sz="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mm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hammer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tt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litter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bb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rubbish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rr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carrot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gg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jogger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pp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puppet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ff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coffee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1975">
                <a:tc gridSpan="8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Longer Words -</a:t>
                      </a:r>
                      <a:r>
                        <a:rPr lang="en-GB" sz="9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8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longer words and using chunking method to help us read them e.g. hel/met helmet, hab/it habit</a:t>
                      </a:r>
                      <a:endParaRPr sz="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71" name="Google Shape;7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0525" y="2919449"/>
            <a:ext cx="6722231" cy="1255150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14"/>
          <p:cNvSpPr txBox="1"/>
          <p:nvPr/>
        </p:nvSpPr>
        <p:spPr>
          <a:xfrm>
            <a:off x="219075" y="17811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4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7A10BE7-0C4C-4332-9918-65E4E8106C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33670" y="421457"/>
            <a:ext cx="1079086" cy="109737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7" name="Google Shape;77;p15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3 -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2 Week 3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Words with two or more digraphs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9" name="Google Shape;79;p15"/>
          <p:cNvGraphicFramePr/>
          <p:nvPr/>
        </p:nvGraphicFramePr>
        <p:xfrm>
          <a:off x="314275" y="5469825"/>
          <a:ext cx="6908600" cy="2352360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23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sharp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shark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sheep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cheep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queen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tooth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short</a:t>
                      </a: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thinker</a:t>
                      </a: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powder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church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corner</a:t>
                      </a: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farmer</a:t>
                      </a: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torch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chain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shower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march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80" name="Google Shape;80;p15"/>
          <p:cNvGraphicFramePr/>
          <p:nvPr/>
        </p:nvGraphicFramePr>
        <p:xfrm>
          <a:off x="314275" y="7984425"/>
          <a:ext cx="6908600" cy="1316100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sheep march up the hill and into the sunset.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tell the farmer that his goat has got into the shower.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1" name="Google Shape;81;p15"/>
          <p:cNvGraphicFramePr/>
          <p:nvPr/>
        </p:nvGraphicFramePr>
        <p:xfrm>
          <a:off x="314275" y="9432225"/>
          <a:ext cx="6908475" cy="854175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986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64625">
                <a:tc gridSpan="7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95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of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into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2" name="Google Shape;82;p15"/>
          <p:cNvGraphicFramePr/>
          <p:nvPr/>
        </p:nvGraphicFramePr>
        <p:xfrm>
          <a:off x="303375" y="2640750"/>
          <a:ext cx="6908400" cy="2716825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863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16825">
                <a:tc gridSpan="8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83" name="Google Shape;83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6250" y="2879025"/>
            <a:ext cx="3420001" cy="2413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32213" y="2879013"/>
            <a:ext cx="3420001" cy="194940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5"/>
          <p:cNvSpPr txBox="1"/>
          <p:nvPr/>
        </p:nvSpPr>
        <p:spPr>
          <a:xfrm>
            <a:off x="219075" y="17811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5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DD1FDC2-F5AB-4389-BA37-A821327472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78563" y="405413"/>
            <a:ext cx="1079086" cy="109737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3" name="Google Shape;103;p17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3 -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2 Week 5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Longer words / Words ending in </a:t>
                      </a: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-s (s/z) -es</a:t>
                      </a:r>
                      <a:endParaRPr sz="1800" b="1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5" name="Google Shape;105;p17"/>
          <p:cNvGraphicFramePr/>
          <p:nvPr/>
        </p:nvGraphicFramePr>
        <p:xfrm>
          <a:off x="314275" y="5469825"/>
          <a:ext cx="6908600" cy="2352360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23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lightning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mammoth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earring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poison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queens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chains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chairs</a:t>
                      </a: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cars</a:t>
                      </a: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boots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surfs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cooks</a:t>
                      </a: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cheeps</a:t>
                      </a: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torches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boxes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fizzes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fishes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06" name="Google Shape;106;p17"/>
          <p:cNvGraphicFramePr/>
          <p:nvPr/>
        </p:nvGraphicFramePr>
        <p:xfrm>
          <a:off x="314275" y="7984425"/>
          <a:ext cx="6908600" cy="1316100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You need to put on coats and boots to go into the garden.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cooks pop the popcorn and pop it into the boxes!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7" name="Google Shape;107;p17"/>
          <p:cNvGraphicFramePr/>
          <p:nvPr/>
        </p:nvGraphicFramePr>
        <p:xfrm>
          <a:off x="314275" y="9432225"/>
          <a:ext cx="6908475" cy="854175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986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64625">
                <a:tc gridSpan="7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95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all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8" name="Google Shape;108;p17"/>
          <p:cNvGraphicFramePr/>
          <p:nvPr/>
        </p:nvGraphicFramePr>
        <p:xfrm>
          <a:off x="303375" y="2640750"/>
          <a:ext cx="6908400" cy="2716825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863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16825">
                <a:tc gridSpan="8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09" name="Google Shape;109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6250" y="2879025"/>
            <a:ext cx="3420001" cy="2413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32213" y="2879013"/>
            <a:ext cx="3420001" cy="1949400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17"/>
          <p:cNvSpPr txBox="1"/>
          <p:nvPr/>
        </p:nvSpPr>
        <p:spPr>
          <a:xfrm>
            <a:off x="219075" y="17811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5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1C8FBD4-C622-4676-B22F-349237CA48D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59051" y="405413"/>
            <a:ext cx="1079086" cy="109737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898263e-d0bf-4f8e-a2f9-30a033027c2d">
      <Terms xmlns="http://schemas.microsoft.com/office/infopath/2007/PartnerControls"/>
    </lcf76f155ced4ddcb4097134ff3c332f>
    <TaxCatchAll xmlns="aa46c3ed-1995-40e5-9933-55b482b6b9a3" xsi:nil="true"/>
    <_ModernAudienceTargetUserField xmlns="d898263e-d0bf-4f8e-a2f9-30a033027c2d">
      <UserInfo>
        <DisplayName/>
        <AccountId xsi:nil="true"/>
        <AccountType/>
      </UserInfo>
    </_ModernAudienceTargetUserField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D112924A56F14D84B6A4B0E16C5B16" ma:contentTypeVersion="15" ma:contentTypeDescription="Create a new document." ma:contentTypeScope="" ma:versionID="01f19fb9f32c7d63cfc719c4692e0ccf">
  <xsd:schema xmlns:xsd="http://www.w3.org/2001/XMLSchema" xmlns:xs="http://www.w3.org/2001/XMLSchema" xmlns:p="http://schemas.microsoft.com/office/2006/metadata/properties" xmlns:ns2="d898263e-d0bf-4f8e-a2f9-30a033027c2d" xmlns:ns3="aa46c3ed-1995-40e5-9933-55b482b6b9a3" targetNamespace="http://schemas.microsoft.com/office/2006/metadata/properties" ma:root="true" ma:fieldsID="e2eab665b40bb1450bfde65b59626ec5" ns2:_="" ns3:_="">
    <xsd:import namespace="d898263e-d0bf-4f8e-a2f9-30a033027c2d"/>
    <xsd:import namespace="aa46c3ed-1995-40e5-9933-55b482b6b9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_ModernAudienceTargetUserField" minOccurs="0"/>
                <xsd:element ref="ns2:_ModernAudienceAadObjectI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98263e-d0bf-4f8e-a2f9-30a033027c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033e021-99cc-4973-8a01-2c31a3557f3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_ModernAudienceTargetUserField" ma:index="21" nillable="true" ma:displayName="Audience" ma:list="UserInfo" ma:SharePointGroup="0" ma:internalName="_ModernAudienceTargetUserField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_ModernAudienceAadObjectIds" ma:index="22" nillable="true" ma:displayName="AudienceIds" ma:list="{5e8da84b-0e37-4cbf-b997-f7a1cc5dabff}" ma:internalName="_ModernAudienceAadObjectIds" ma:readOnly="true" ma:showField="_AadObjectIdForUser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46c3ed-1995-40e5-9933-55b482b6b9a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fb77dc1-c83e-4853-bed3-75a66ed77f65}" ma:internalName="TaxCatchAll" ma:showField="CatchAllData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B93AE5F-8B91-40D6-B796-FCFEB21D3607}">
  <ds:schemaRefs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terms/"/>
    <ds:schemaRef ds:uri="d898263e-d0bf-4f8e-a2f9-30a033027c2d"/>
    <ds:schemaRef ds:uri="http://schemas.microsoft.com/office/infopath/2007/PartnerControls"/>
    <ds:schemaRef ds:uri="http://purl.org/dc/dcmitype/"/>
    <ds:schemaRef ds:uri="http://purl.org/dc/elements/1.1/"/>
    <ds:schemaRef ds:uri="aa46c3ed-1995-40e5-9933-55b482b6b9a3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7A04B33A-4187-45AC-8963-8D9FD30F657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898263e-d0bf-4f8e-a2f9-30a033027c2d"/>
    <ds:schemaRef ds:uri="aa46c3ed-1995-40e5-9933-55b482b6b9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A16AD5F-E8FA-47C6-98DC-49C8073C85E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852</Words>
  <Application>Microsoft Office PowerPoint</Application>
  <PresentationFormat>Custom</PresentationFormat>
  <Paragraphs>172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ABeeZee</vt:lpstr>
      <vt:lpstr>Arial</vt:lpstr>
      <vt:lpstr>Simple Light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Ceri Roberts</dc:creator>
  <cp:lastModifiedBy>Ceri Roberts</cp:lastModifiedBy>
  <cp:revision>1</cp:revision>
  <dcterms:modified xsi:type="dcterms:W3CDTF">2024-10-25T08:17:18Z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0x0101001DD112924A56F14D84B6A4B0E16C5B16</vt:lpwstr>
  </property>
  <property fmtid="{D5CDD505-2E9C-101B-9397-08002B2CF9AE}" pid="3" name="Order">
    <vt:r8>63598800</vt:r8>
  </property>
</Properties>
</file>