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998C2F3-D863-4C71-A7C3-CF6D288FA96F}">
  <a:tblStyle styleId="{8998C2F3-D863-4C71-A7C3-CF6D288FA96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3282" y="96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i Roberts" userId="00730ecd-9963-4783-bb09-aab66e976481" providerId="ADAL" clId="{A5B2722C-8020-45C0-BE84-119A7052E949}"/>
    <pc:docChg chg="undo custSel modSld">
      <pc:chgData name="Ceri Roberts" userId="00730ecd-9963-4783-bb09-aab66e976481" providerId="ADAL" clId="{A5B2722C-8020-45C0-BE84-119A7052E949}" dt="2024-10-25T08:14:46.119" v="119" actId="113"/>
      <pc:docMkLst>
        <pc:docMk/>
      </pc:docMkLst>
      <pc:sldChg chg="modSp mod">
        <pc:chgData name="Ceri Roberts" userId="00730ecd-9963-4783-bb09-aab66e976481" providerId="ADAL" clId="{A5B2722C-8020-45C0-BE84-119A7052E949}" dt="2024-10-25T08:14:46.119" v="119" actId="113"/>
        <pc:sldMkLst>
          <pc:docMk/>
          <pc:sldMk cId="0" sldId="260"/>
        </pc:sldMkLst>
        <pc:graphicFrameChg chg="mod modGraphic">
          <ac:chgData name="Ceri Roberts" userId="00730ecd-9963-4783-bb09-aab66e976481" providerId="ADAL" clId="{A5B2722C-8020-45C0-BE84-119A7052E949}" dt="2024-10-25T08:14:46.119" v="119" actId="113"/>
          <ac:graphicFrameMkLst>
            <pc:docMk/>
            <pc:sldMk cId="0" sldId="260"/>
            <ac:graphicFrameMk id="108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123c8373f9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123c8373f9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23c8373f94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23c8373f94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23c8373f94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23c8373f94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23c8373f94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23c8373f94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littlewandlelettersandsounds.org.uk/resources/for-parents/" TargetMode="External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s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your teeth and let the s hiss out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sssss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a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make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at the back of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a a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t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lips; put the tip of your tongue behind your teeth and press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t t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p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Bring your lips together, push them open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p p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5" name="Google Shape;55;p13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6" name="Google Shape;56;p13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1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/ a / t / i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8" name="Google Shape;58;p13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9858" y="2985425"/>
            <a:ext cx="863425" cy="876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61023" y="2985425"/>
            <a:ext cx="977725" cy="1016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9848" y="4403025"/>
            <a:ext cx="1032926" cy="120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61022" y="4543197"/>
            <a:ext cx="909959" cy="120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760B7F6-92F2-429A-AE7D-BF3CF0FF34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7905" y="393665"/>
            <a:ext cx="1080818" cy="11003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Google Shape;67;p14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i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Pull your lips back and make the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i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at the back of your mouth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i i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n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bit, put your tongue behind your teeth and make the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nnnnn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nnnnn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m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lips together and make the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mmmmm 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mmmmm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Put your tongue to the top and front of your mouth and make a quick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d d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8" name="Google Shape;68;p14"/>
          <p:cNvGraphicFramePr/>
          <p:nvPr/>
        </p:nvGraphicFramePr>
        <p:xfrm>
          <a:off x="314275" y="6155625"/>
          <a:ext cx="6908550" cy="31317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i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i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a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a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a - n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 n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/ n / m / d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1" name="Google Shape;71;p14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72" name="Google Shape;72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6297" y="2898075"/>
            <a:ext cx="900056" cy="119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27675" y="3046847"/>
            <a:ext cx="828750" cy="89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7375" y="4592121"/>
            <a:ext cx="1015178" cy="83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34463" y="4362124"/>
            <a:ext cx="1015175" cy="1142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EF81411-4D69-44EE-9F2B-B29DC31753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7739" y="502125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" name="Google Shape;80;p15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Give me a big smile that shows your teeth. Press the middle of your tongue to the top and back of your mouth; push your tongue down and forward to make the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 g g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o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Make your mouth into a round shape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 o o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c c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 k 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o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 - o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 - i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 - o - p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i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3" name="Google Shape;83;p15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3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 / o / c / k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5" name="Google Shape;85;p15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86" name="Google Shape;8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9850" y="3093896"/>
            <a:ext cx="986069" cy="120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256250" y="3256495"/>
            <a:ext cx="986075" cy="8749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9849" y="4691199"/>
            <a:ext cx="892990" cy="87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56246" y="4553193"/>
            <a:ext cx="893000" cy="11806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3732E02-E4F4-46D3-84CC-A2CB31D87B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88995" y="421457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" name="Google Shape;94;p16"/>
          <p:cNvGraphicFramePr/>
          <p:nvPr/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ck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into a little smile; make your tongue flat and move it up towards the top of your mouth to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 c c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Digraph (ck) </a:t>
                      </a:r>
                      <a:r>
                        <a:rPr lang="en-GB" sz="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 </a:t>
                      </a:r>
                      <a:endParaRPr sz="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>
                          <a:highlight>
                            <a:srgbClr val="FFFFFF"/>
                          </a:highlight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two letters, one sound</a:t>
                      </a:r>
                      <a:endParaRPr sz="6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e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 e e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u</a:t>
                      </a:r>
                      <a:endParaRPr sz="1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wide and say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 u u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r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Show me your teeth to make a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rrrrr</a:t>
                      </a:r>
                      <a:r>
                        <a:rPr lang="en-GB" sz="1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sound </a:t>
                      </a:r>
                      <a:r>
                        <a:rPr lang="en-GB" sz="1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rrrrr</a:t>
                      </a:r>
                      <a:endParaRPr sz="10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5" name="Google Shape;95;p16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 - o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a -ck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 - e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 - u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 - e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 - u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6" name="Google Shape;96;p16"/>
          <p:cNvGraphicFramePr/>
          <p:nvPr/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7" name="Google Shape;97;p16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4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 / e / u / r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9" name="Google Shape;99;p16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00" name="Google Shape;10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56273" y="3108513"/>
            <a:ext cx="790817" cy="92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850" y="3188925"/>
            <a:ext cx="962025" cy="8807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55450" y="4494368"/>
            <a:ext cx="790825" cy="1093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346248" y="4607823"/>
            <a:ext cx="810875" cy="7787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929E3D5-196F-489A-A5EB-77509FB02F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7739" y="400073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" name="Google Shape;108;p17"/>
          <p:cNvGraphicFramePr/>
          <p:nvPr>
            <p:extLst>
              <p:ext uri="{D42A27DB-BD31-4B8C-83A1-F6EECF244321}">
                <p14:modId xmlns:p14="http://schemas.microsoft.com/office/powerpoint/2010/main" val="2584287759"/>
              </p:ext>
            </p:extLst>
          </p:nvPr>
        </p:nvGraphicFramePr>
        <p:xfrm>
          <a:off x="314300" y="2502800"/>
          <a:ext cx="6908600" cy="3441875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6775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h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and breathe out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sharply </a:t>
                      </a:r>
                      <a:r>
                        <a:rPr lang="en-US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</a:t>
                      </a:r>
                      <a:r>
                        <a:rPr lang="en-US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r>
                        <a:rPr lang="en-US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US" sz="1000" b="1" dirty="0" err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b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>
                          <a:latin typeface="ABeeZee" panose="020B0604020202020204" charset="0"/>
                        </a:rPr>
                        <a:t>Put your lips together and say b as you open them </a:t>
                      </a:r>
                      <a:r>
                        <a:rPr lang="en-US" sz="1000" b="1" dirty="0">
                          <a:latin typeface="ABeeZee" panose="020B0604020202020204" charset="0"/>
                        </a:rPr>
                        <a:t>b </a:t>
                      </a:r>
                      <a:r>
                        <a:rPr lang="en-US" sz="1000" b="1" dirty="0" err="1">
                          <a:latin typeface="ABeeZee" panose="020B0604020202020204" charset="0"/>
                        </a:rPr>
                        <a:t>b</a:t>
                      </a:r>
                      <a:r>
                        <a:rPr lang="en-US" sz="1000" b="1" dirty="0">
                          <a:latin typeface="ABeeZee" panose="020B0604020202020204" charset="0"/>
                        </a:rPr>
                        <a:t> </a:t>
                      </a:r>
                      <a:r>
                        <a:rPr lang="en-US" sz="1000" b="1" dirty="0" err="1">
                          <a:latin typeface="ABeeZee" panose="020B0604020202020204" charset="0"/>
                        </a:rPr>
                        <a:t>b</a:t>
                      </a:r>
                      <a:endParaRPr sz="1000" b="1" dirty="0">
                        <a:latin typeface="ABeeZee" panose="020B0604020202020204" charset="0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82550"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b="1">
                        <a:solidFill>
                          <a:srgbClr val="0000FF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f</a:t>
                      </a:r>
                      <a:endParaRPr sz="1000" b="1" dirty="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lips a little; put your teeth on your bottom lip and push the air out to make the sound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fffff</a:t>
                      </a: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fffff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Pronunciation Phrase - l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Open your mouth a little; put your tongue up to the top of your mouth, behind your teeth, and press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lllll</a:t>
                      </a:r>
                      <a:r>
                        <a:rPr lang="en-GB" sz="10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0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lllll</a:t>
                      </a:r>
                      <a:endParaRPr sz="1000" b="1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9" name="Google Shape;109;p17"/>
          <p:cNvGraphicFramePr/>
          <p:nvPr/>
        </p:nvGraphicFramePr>
        <p:xfrm>
          <a:off x="314275" y="6155625"/>
          <a:ext cx="6908550" cy="219450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525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orally blending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hear the phonemes in these words? Can you listen and then repeat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2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- u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 - e - d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 - i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7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 - u - ck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 - o - g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- a - t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0" name="Google Shape;110;p17"/>
          <p:cNvGraphicFramePr/>
          <p:nvPr/>
        </p:nvGraphicFramePr>
        <p:xfrm>
          <a:off x="314275" y="8561075"/>
          <a:ext cx="6908550" cy="143115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230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1500">
                <a:tc gridSpan="3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96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is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1" name="Google Shape;111;p17"/>
          <p:cNvGraphicFramePr/>
          <p:nvPr/>
        </p:nvGraphicFramePr>
        <p:xfrm>
          <a:off x="314300" y="293000"/>
          <a:ext cx="6908550" cy="1354290"/>
        </p:xfrm>
        <a:graphic>
          <a:graphicData uri="http://schemas.openxmlformats.org/drawingml/2006/table">
            <a:tbl>
              <a:tblPr>
                <a:noFill/>
                <a:tableStyleId>{8998C2F3-D863-4C71-A7C3-CF6D288FA96F}</a:tableStyleId>
              </a:tblPr>
              <a:tblGrid>
                <a:gridCol w="563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</a:t>
                      </a:r>
                      <a:r>
                        <a:rPr lang="en-GB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2</a:t>
                      </a: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-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Autumn 1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Week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5</a:t>
                      </a:r>
                      <a:endParaRPr>
                        <a:solidFill>
                          <a:srgbClr val="000000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b="1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>
                          <a:solidFill>
                            <a:srgbClr val="000000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</a:t>
                      </a:r>
                      <a:r>
                        <a:rPr lang="en-GB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 / b / f / l</a:t>
                      </a:r>
                      <a:endParaRPr sz="1800" i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3" name="Google Shape;113;p17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rgbClr val="000000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000000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rgbClr val="0097A7"/>
                </a:solidFill>
                <a:latin typeface="ABeeZee"/>
                <a:ea typeface="ABeeZee"/>
                <a:cs typeface="ABeeZee"/>
                <a:sym typeface="ABeeZee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114" name="Google Shape;11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4209" y="4282997"/>
            <a:ext cx="948100" cy="147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42837" y="4379775"/>
            <a:ext cx="948100" cy="12110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2148" y="2921898"/>
            <a:ext cx="1012200" cy="10456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8074" y="2921900"/>
            <a:ext cx="1012200" cy="1137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946E2A8-3C6E-4D84-9722-25DAFCEF77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7739" y="421457"/>
            <a:ext cx="1079086" cy="10973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75F943-3FCA-4EBA-A985-E1E71E26812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AC5B76-CC63-41B5-AC03-5A5521ABA462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d898263e-d0bf-4f8e-a2f9-30a033027c2d"/>
    <ds:schemaRef ds:uri="http://purl.org/dc/elements/1.1/"/>
    <ds:schemaRef ds:uri="http://schemas.openxmlformats.org/package/2006/metadata/core-properties"/>
    <ds:schemaRef ds:uri="http://www.w3.org/XML/1998/namespace"/>
    <ds:schemaRef ds:uri="aa46c3ed-1995-40e5-9933-55b482b6b9a3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1049BF95-803E-4E81-AAC1-974DACF0DB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1207</Words>
  <Application>Microsoft Office PowerPoint</Application>
  <PresentationFormat>Custom</PresentationFormat>
  <Paragraphs>165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Ceri Roberts</cp:lastModifiedBy>
  <cp:revision>1</cp:revision>
  <dcterms:modified xsi:type="dcterms:W3CDTF">2024-10-25T08:14:48Z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63597600</vt:r8>
  </property>
  <property fmtid="{D5CDD505-2E9C-101B-9397-08002B2CF9AE}" pid="4" name="MediaServiceImageTags">
    <vt:lpwstr/>
  </property>
</Properties>
</file>